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10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205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5184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871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9212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20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7612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623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175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87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29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677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57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80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21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227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8481-EB4B-4B78-9D0E-3BD7BD97C967}" type="datetimeFigureOut">
              <a:rPr lang="en-IN" smtClean="0"/>
              <a:t>01-01-2020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4CE036-176D-414E-9B10-DC93A37E94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082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9976338" cy="5158154"/>
          </a:xfrm>
        </p:spPr>
        <p:txBody>
          <a:bodyPr/>
          <a:lstStyle/>
          <a:p>
            <a:pPr algn="ctr"/>
            <a:r>
              <a:rPr lang="en-IN" b="1" dirty="0" smtClean="0"/>
              <a:t>MEDICAL </a:t>
            </a:r>
            <a:r>
              <a:rPr lang="en-IN" b="1" dirty="0" smtClean="0"/>
              <a:t>LAW AND  </a:t>
            </a:r>
            <a:r>
              <a:rPr lang="en-IN" b="1" dirty="0" smtClean="0"/>
              <a:t>ETHICS</a:t>
            </a:r>
            <a:br>
              <a:rPr lang="en-IN" b="1" dirty="0" smtClean="0"/>
            </a:br>
            <a:r>
              <a:rPr lang="en-IN" b="1" dirty="0"/>
              <a:t/>
            </a:r>
            <a:br>
              <a:rPr lang="en-IN" b="1" dirty="0"/>
            </a:br>
            <a:r>
              <a:rPr lang="en-IN" sz="2800" b="1" dirty="0" err="1" smtClean="0"/>
              <a:t>Dr.V.Siju</a:t>
            </a:r>
            <a:r>
              <a:rPr lang="en-IN" sz="2800" b="1" dirty="0" smtClean="0"/>
              <a:t> </a:t>
            </a:r>
            <a:br>
              <a:rPr lang="en-IN" sz="2800" b="1" dirty="0" smtClean="0"/>
            </a:br>
            <a:r>
              <a:rPr lang="en-IN" sz="2800" b="1" dirty="0" smtClean="0"/>
              <a:t>Associate professor; </a:t>
            </a:r>
            <a:r>
              <a:rPr lang="en-IN" sz="2800" b="1" dirty="0" err="1" smtClean="0"/>
              <a:t>Dept</a:t>
            </a:r>
            <a:r>
              <a:rPr lang="en-IN" sz="2800" b="1" dirty="0" smtClean="0"/>
              <a:t> of Forensic Medicine and Toxicology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1729946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" y="218365"/>
            <a:ext cx="11709779" cy="644174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Professional Negligence: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Professional negligence is defined as absence of reasonable care and skill, or wilful negligence of a medical practitioner, in the treatment of a patient which causes his bodily injury or death.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Negligence is defined as doing something that one is not supposed to do, or failing to do something that one is supposed to do.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 </a:t>
            </a:r>
            <a:r>
              <a:rPr lang="en-IN" dirty="0"/>
              <a:t>C</a:t>
            </a:r>
            <a:r>
              <a:rPr lang="en-IN" dirty="0" smtClean="0"/>
              <a:t>ivil Negligence: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The doctrine of Res </a:t>
            </a:r>
            <a:r>
              <a:rPr lang="en-IN" dirty="0" err="1" smtClean="0"/>
              <a:t>Ipsa</a:t>
            </a:r>
            <a:r>
              <a:rPr lang="en-IN" dirty="0" smtClean="0"/>
              <a:t> Loquitur: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Medical </a:t>
            </a:r>
            <a:r>
              <a:rPr lang="en-IN" dirty="0" err="1" smtClean="0"/>
              <a:t>Maloccurrence</a:t>
            </a:r>
            <a:r>
              <a:rPr lang="en-IN" dirty="0" smtClean="0"/>
              <a:t>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Novus </a:t>
            </a:r>
            <a:r>
              <a:rPr lang="en-IN" dirty="0" err="1" smtClean="0"/>
              <a:t>Actus</a:t>
            </a:r>
            <a:r>
              <a:rPr lang="en-IN" dirty="0" smtClean="0"/>
              <a:t> </a:t>
            </a:r>
            <a:r>
              <a:rPr lang="en-IN" dirty="0" err="1" smtClean="0"/>
              <a:t>Interveniens</a:t>
            </a:r>
            <a:r>
              <a:rPr lang="en-IN" dirty="0" smtClean="0"/>
              <a:t>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Contributory Negligence</a:t>
            </a:r>
          </a:p>
          <a:p>
            <a:pPr marL="0" indent="0">
              <a:lnSpc>
                <a:spcPct val="200000"/>
              </a:lnSpc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3411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34" y="95535"/>
            <a:ext cx="11894372" cy="6762465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Criminal Negligence: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Corporate Negligence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Therapeutic misadventure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Vicarious liability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Products liability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949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1999" cy="70831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 smtClean="0"/>
              <a:t>Rights and Privileges of Registered Medical Practitioners: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IN" dirty="0" smtClean="0"/>
              <a:t>Right to practice medicine.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IN" dirty="0" smtClean="0"/>
              <a:t>Right to choose a patient.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IN" dirty="0" smtClean="0"/>
              <a:t>Right to dispense medicines.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IN" dirty="0" smtClean="0"/>
              <a:t>Right to possess and supply dangerous drugs to his patients.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IN" dirty="0" smtClean="0"/>
              <a:t>Right to add title, descriptions </a:t>
            </a:r>
            <a:r>
              <a:rPr lang="en-IN" dirty="0" err="1" smtClean="0"/>
              <a:t>etc</a:t>
            </a:r>
            <a:r>
              <a:rPr lang="en-IN" dirty="0" smtClean="0"/>
              <a:t> to the name.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IN" dirty="0" smtClean="0"/>
              <a:t>Right to recovery of fees.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IN" dirty="0" smtClean="0"/>
              <a:t>Right to appointment to public and local hospitals.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IN" dirty="0" smtClean="0"/>
              <a:t>Right to issue medical certificates.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IN" dirty="0" smtClean="0"/>
              <a:t>Right to give evidence as an expert.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IN" dirty="0" smtClean="0"/>
              <a:t>Exemption from serving as a juror at an inquest.</a:t>
            </a:r>
          </a:p>
          <a:p>
            <a:pPr marL="0" indent="0">
              <a:lnSpc>
                <a:spcPct val="150000"/>
              </a:lnSpc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211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Duties of Medical Practitioners: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Duty to Exercise a Reasonable Degree of Skill and Knowledge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Duties with regard to Attendance and Examination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Duty to Furnish Proper and Suitable Medicines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Duty to give Instructions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Duty to control and warn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Duty to third parties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Duty towards children and adults incapable of taking care of themselves</a:t>
            </a:r>
          </a:p>
        </p:txBody>
      </p:sp>
    </p:spTree>
    <p:extLst>
      <p:ext uri="{BB962C8B-B14F-4D97-AF65-F5344CB8AC3E}">
        <p14:creationId xmlns:p14="http://schemas.microsoft.com/office/powerpoint/2010/main" val="365312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8. Duty </a:t>
            </a:r>
            <a:r>
              <a:rPr lang="en-IN" dirty="0"/>
              <a:t>to inform patient of risks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9. Duty </a:t>
            </a:r>
            <a:r>
              <a:rPr lang="en-IN" dirty="0"/>
              <a:t>with regard to poisons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10. Duty </a:t>
            </a:r>
            <a:r>
              <a:rPr lang="en-IN" dirty="0"/>
              <a:t>to notify certain diseases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11. Duties </a:t>
            </a:r>
            <a:r>
              <a:rPr lang="en-IN" dirty="0"/>
              <a:t>with regards to </a:t>
            </a:r>
            <a:r>
              <a:rPr lang="en-IN" dirty="0" smtClean="0"/>
              <a:t>operations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12. Duties </a:t>
            </a:r>
            <a:r>
              <a:rPr lang="en-IN" dirty="0"/>
              <a:t>under Geneva Conventions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13. Duties </a:t>
            </a:r>
            <a:r>
              <a:rPr lang="en-IN" dirty="0"/>
              <a:t>with regard to consultations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14. Duty </a:t>
            </a:r>
            <a:r>
              <a:rPr lang="en-IN" dirty="0"/>
              <a:t>in connection with X ray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15. Professional </a:t>
            </a:r>
            <a:r>
              <a:rPr lang="en-IN" dirty="0" err="1"/>
              <a:t>secracy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399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74006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Privileged communication: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Infectious diseases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Venereal diseases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Servants and Employees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Notifiable diseases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Suspected crime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Patient’s own Interest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Self interest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Negligence suit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Courts of law</a:t>
            </a:r>
          </a:p>
          <a:p>
            <a:pPr marL="457200" indent="-4572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843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Indian medical Council:</a:t>
            </a:r>
          </a:p>
          <a:p>
            <a:pPr marL="0" indent="0">
              <a:buNone/>
            </a:pPr>
            <a:r>
              <a:rPr lang="en-IN" dirty="0" smtClean="0"/>
              <a:t>Functions: </a:t>
            </a:r>
          </a:p>
          <a:p>
            <a:pPr marL="457200" indent="-457200">
              <a:lnSpc>
                <a:spcPct val="300000"/>
              </a:lnSpc>
              <a:buAutoNum type="arabicPeriod"/>
            </a:pPr>
            <a:r>
              <a:rPr lang="en-IN" dirty="0" smtClean="0"/>
              <a:t>Medical Register</a:t>
            </a:r>
          </a:p>
          <a:p>
            <a:pPr marL="457200" indent="-457200">
              <a:lnSpc>
                <a:spcPct val="300000"/>
              </a:lnSpc>
              <a:buAutoNum type="arabicPeriod"/>
            </a:pPr>
            <a:r>
              <a:rPr lang="en-IN" dirty="0" smtClean="0"/>
              <a:t>Medical Education: Standards of postgraduate medical education.</a:t>
            </a:r>
          </a:p>
          <a:p>
            <a:pPr marL="457200" indent="-457200">
              <a:lnSpc>
                <a:spcPct val="300000"/>
              </a:lnSpc>
              <a:buAutoNum type="arabicPeriod"/>
            </a:pPr>
            <a:r>
              <a:rPr lang="en-IN" dirty="0" smtClean="0"/>
              <a:t>Recognition of Foreign Medical Qualifications</a:t>
            </a:r>
          </a:p>
          <a:p>
            <a:pPr marL="457200" indent="-457200">
              <a:lnSpc>
                <a:spcPct val="300000"/>
              </a:lnSpc>
              <a:buAutoNum type="arabicPeriod"/>
            </a:pPr>
            <a:r>
              <a:rPr lang="en-IN" dirty="0" smtClean="0"/>
              <a:t>Appeal against Disciplinary Action</a:t>
            </a:r>
          </a:p>
          <a:p>
            <a:pPr marL="457200" indent="-457200">
              <a:lnSpc>
                <a:spcPct val="300000"/>
              </a:lnSpc>
              <a:buAutoNum type="arabicPeriod"/>
            </a:pPr>
            <a:r>
              <a:rPr lang="en-IN" dirty="0" smtClean="0"/>
              <a:t>Warning Notice</a:t>
            </a:r>
          </a:p>
          <a:p>
            <a:pPr marL="457200" indent="-4572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099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State Medical Councils:</a:t>
            </a:r>
          </a:p>
          <a:p>
            <a:pPr marL="0" indent="0">
              <a:buNone/>
            </a:pPr>
            <a:r>
              <a:rPr lang="en-IN" dirty="0" smtClean="0"/>
              <a:t>Functions:</a:t>
            </a:r>
          </a:p>
          <a:p>
            <a:pPr marL="457200" indent="-457200">
              <a:buAutoNum type="arabicPeriod"/>
            </a:pPr>
            <a:r>
              <a:rPr lang="en-IN" dirty="0" smtClean="0"/>
              <a:t>Medical Register</a:t>
            </a:r>
          </a:p>
          <a:p>
            <a:pPr marL="457200" indent="-457200">
              <a:buAutoNum type="arabicPeriod"/>
            </a:pPr>
            <a:r>
              <a:rPr lang="en-IN" dirty="0" smtClean="0"/>
              <a:t>Disciplinary control</a:t>
            </a:r>
          </a:p>
          <a:p>
            <a:pPr marL="457200" indent="-457200">
              <a:buAutoNum type="arabicPeriod"/>
            </a:pPr>
            <a:r>
              <a:rPr lang="en-IN" dirty="0" smtClean="0"/>
              <a:t>Warning notice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Erasure of Name:</a:t>
            </a:r>
          </a:p>
          <a:p>
            <a:pPr marL="0" indent="0">
              <a:buNone/>
            </a:pPr>
            <a:r>
              <a:rPr lang="en-IN" dirty="0" smtClean="0"/>
              <a:t>Penal erasure: the professional death sentence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4835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Serious professional misconduct: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6 A “s”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Adultery arising out of professional relationship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Advertising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Abortion (Unlawful)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Association with unqualified persons in professional matters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Addiction</a:t>
            </a:r>
          </a:p>
          <a:p>
            <a:pPr marL="457200" indent="-457200">
              <a:lnSpc>
                <a:spcPct val="200000"/>
              </a:lnSpc>
              <a:buAutoNum type="arabicPeriod"/>
            </a:pPr>
            <a:r>
              <a:rPr lang="en-IN" dirty="0" smtClean="0"/>
              <a:t>Alcohol</a:t>
            </a:r>
          </a:p>
          <a:p>
            <a:pPr marL="0" indent="0">
              <a:lnSpc>
                <a:spcPct val="200000"/>
              </a:lnSpc>
              <a:buNone/>
            </a:pPr>
            <a:endParaRPr lang="en-IN" dirty="0" smtClean="0"/>
          </a:p>
          <a:p>
            <a:pPr marL="457200" indent="-4572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070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Dichotomy: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/>
              <a:t>	</a:t>
            </a:r>
            <a:r>
              <a:rPr lang="en-IN" dirty="0" smtClean="0"/>
              <a:t>	Fee-splitting. Receiving or giving commission or other benefits to a professional colleague or manufacturer or trader in drugs or appliances or a chemist, dentist etc.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 smtClean="0"/>
              <a:t>Covering: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/>
              <a:t>	</a:t>
            </a:r>
            <a:r>
              <a:rPr lang="en-IN" dirty="0" smtClean="0"/>
              <a:t>	Assisting someone who has no medical qualification to attend, treat or perform an operation on some person in respect of matters requiring professional discretion or skill.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38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385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MEDICAL LAW AND  ETHICS  Dr.V.Siju  Associate professor; Dept of Forensic Medicine and Toxicology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MEDICAL LAW AND  ETHICS</dc:title>
  <dc:creator>Dr.SIJU</dc:creator>
  <cp:lastModifiedBy>Dr.SIJU</cp:lastModifiedBy>
  <cp:revision>16</cp:revision>
  <dcterms:created xsi:type="dcterms:W3CDTF">2018-12-09T16:11:28Z</dcterms:created>
  <dcterms:modified xsi:type="dcterms:W3CDTF">2020-01-01T06:09:28Z</dcterms:modified>
</cp:coreProperties>
</file>